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316" r:id="rId9"/>
    <p:sldId id="262" r:id="rId10"/>
    <p:sldId id="265" r:id="rId11"/>
    <p:sldId id="266" r:id="rId12"/>
    <p:sldId id="288" r:id="rId13"/>
    <p:sldId id="289" r:id="rId14"/>
    <p:sldId id="320" r:id="rId15"/>
    <p:sldId id="322" r:id="rId16"/>
    <p:sldId id="317" r:id="rId17"/>
    <p:sldId id="305" r:id="rId18"/>
    <p:sldId id="306" r:id="rId19"/>
    <p:sldId id="308" r:id="rId20"/>
    <p:sldId id="315" r:id="rId21"/>
    <p:sldId id="309" r:id="rId22"/>
    <p:sldId id="307" r:id="rId23"/>
    <p:sldId id="302" r:id="rId24"/>
    <p:sldId id="310" r:id="rId25"/>
    <p:sldId id="311" r:id="rId26"/>
    <p:sldId id="312" r:id="rId27"/>
    <p:sldId id="313" r:id="rId28"/>
    <p:sldId id="314" r:id="rId29"/>
    <p:sldId id="295" r:id="rId30"/>
    <p:sldId id="290" r:id="rId31"/>
    <p:sldId id="319" r:id="rId32"/>
    <p:sldId id="304" r:id="rId33"/>
    <p:sldId id="296" r:id="rId34"/>
    <p:sldId id="318" r:id="rId35"/>
    <p:sldId id="299" r:id="rId36"/>
    <p:sldId id="303" r:id="rId37"/>
    <p:sldId id="300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ontserrat" pitchFamily="2" charset="0"/>
      <p:regular r:id="rId44"/>
      <p:bold r:id="rId45"/>
      <p:italic r:id="rId46"/>
      <p:boldItalic r:id="rId47"/>
    </p:embeddedFont>
    <p:embeddedFont>
      <p:font typeface="Poppins" pitchFamily="2" charset="0"/>
      <p:regular r:id="rId48"/>
      <p:bold r:id="rId49"/>
      <p:italic r:id="rId50"/>
      <p:boldItalic r:id="rId51"/>
    </p:embeddedFont>
    <p:embeddedFont>
      <p:font typeface="Poppins SemiBold" panose="020B0604020202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jS9YxT/iPTV0ps6FJP12u6c50P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82"/>
  </p:normalViewPr>
  <p:slideViewPr>
    <p:cSldViewPr snapToGrid="0" snapToObjects="1">
      <p:cViewPr>
        <p:scale>
          <a:sx n="82" d="100"/>
          <a:sy n="82" d="100"/>
        </p:scale>
        <p:origin x="194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8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6edfce8d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116edfce8d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g116edfce8d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e52bcf00e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2e52bcf00ed_0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/>
              <a:t>*İPA İstanbul Dergisi ilk sayısından. Yazarlar: Feyza </a:t>
            </a:r>
            <a:r>
              <a:rPr lang="tr-TR" dirty="0" err="1"/>
              <a:t>Akınerdem</a:t>
            </a:r>
            <a:r>
              <a:rPr lang="tr-TR" dirty="0"/>
              <a:t>, Nükhet </a:t>
            </a:r>
            <a:r>
              <a:rPr lang="tr-TR" dirty="0" err="1"/>
              <a:t>Sirman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dirty="0"/>
              <a:t>*İstanbul’da Geçim ve Dayanışma, kadınlara yönelik bir yayın değildi. Ancak yoksulluğun kadınlar üzerinde oluşturduğu artan baskıları gözler önüne sermesi bakımından pek çok politikaya temel oluşturabilecek nitelikteydi.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dirty="0"/>
              <a:t>Örneğin: “Hem </a:t>
            </a:r>
            <a:r>
              <a:rPr lang="tr-TR" dirty="0" err="1"/>
              <a:t>pandemi</a:t>
            </a:r>
            <a:r>
              <a:rPr lang="tr-TR" dirty="0"/>
              <a:t> hem kriz özellikle üniversite öğrencisi kadınların aile yanına dönmek zorunda kalmasına sebep oldu ve bu hem daha fazla aile baskısıyla karşılaşmak hem de ev içi şiddetle yüzleşmek demekti”.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dirty="0"/>
              <a:t>“Krizde ilk </a:t>
            </a:r>
            <a:r>
              <a:rPr lang="tr-TR" dirty="0" err="1"/>
              <a:t>vazgeçilenler”in</a:t>
            </a:r>
            <a:r>
              <a:rPr lang="tr-TR" dirty="0"/>
              <a:t> başında; özellikle genç kadınlar tarafından kullanılan “Hijyen ürünleri ve kişisel bakım ve medikal malzemeler” geliyor, sağlık ve </a:t>
            </a:r>
            <a:r>
              <a:rPr lang="tr-TR" dirty="0" err="1"/>
              <a:t>psikososyal</a:t>
            </a:r>
            <a:r>
              <a:rPr lang="tr-TR" dirty="0"/>
              <a:t> destek hizmetleri de listede.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dirty="0"/>
              <a:t>**Kent Gündemi ekibi hazırladı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01" name="Google Shape;601;g2e52bcf00ed_0_4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e52bcf00ed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g2e52bcf00ed_0_5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*Güvencesizlik, Yeni Eşitsizlikler ve Çözüm Yolları Konferansı 2. oturumu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**Toplantı tarihi belirtildi. EBRD projesi. 16 metroistanbul ve iett çalışanına verilen “Toplumsal Cinsiyet Eşitliği Eğitici Eğitimleri” bunlardan biriydi. </a:t>
            </a:r>
            <a:endParaRPr/>
          </a:p>
        </p:txBody>
      </p:sp>
      <p:sp>
        <p:nvSpPr>
          <p:cNvPr id="619" name="Google Shape;619;g2e52bcf00ed_0_5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1232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4513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247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4115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3457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9712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3575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700"/>
              <a:t>Yerel demokrasi kurumu olarak İstanbul’un ortak akıl mekanizması.</a:t>
            </a:r>
            <a:endParaRPr sz="700"/>
          </a:p>
        </p:txBody>
      </p:sp>
      <p:sp>
        <p:nvSpPr>
          <p:cNvPr id="171" name="Google Shape;17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946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5254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5051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1536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0120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026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6784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4077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7" name="Google Shape;71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52bcf00ed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2e52bcf00ed_0_5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2023 sonunda paylaşılan verilere göre, 4 yılda 1 Milyon 545 bin 785 kadın EİİSMEK’ten yararlanmıştır.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e52bcf00ed_0_5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463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86d077ea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2a86d077e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52bcf00ed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2e52bcf00ed_0_5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2023 sonunda paylaşılan verilere göre, 4 yılda 1 Milyon 545 bin 785 kadın EİİSMEK’ten yararlanmıştır.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e52bcf00ed_0_5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108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52bcf00ed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2e52bcf00ed_0_5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2023 sonunda paylaşılan verilere göre, 4 yılda 1 Milyon 545 bin 785 kadın EİİSMEK’ten yararlanmıştır.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e52bcf00ed_0_5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0610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714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8789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31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4527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52bcf00ed_0_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-TR"/>
              <a:t>İPA, 2024 Yerel Seçimleri kapsamında 26 ilçe ve 3 il belediyesi için Sosyal Politika Önerileri kaleme aldı. </a:t>
            </a:r>
            <a:endParaRPr/>
          </a:p>
        </p:txBody>
      </p:sp>
      <p:sp>
        <p:nvSpPr>
          <p:cNvPr id="696" name="Google Shape;696;g2e52bcf00ed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3155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e3c1c4bed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ae3c1c4bed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ae3c1c4bed_0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20975928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c20975928f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2c20975928f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2097592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2c20975928f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2c20975928f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20975928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2c20975928f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2c20975928f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5167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1c043584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f1c043584f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1f1c043584f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b813c8e8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26b813c8e8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g26b813c8e8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52bcf00ed_0_60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e52bcf00ed_0_60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2e52bcf00ed_0_60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e52bcf00ed_0_60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2e52bcf00ed_0_60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bilgisi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52bcf00ed_0_615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2e52bcf00ed_0_61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g2e52bcf00ed_0_6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2e52bcf00ed_0_6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2e52bcf00ed_0_6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52bcf00ed_0_6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2e52bcf00ed_0_62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3" name="Google Shape;113;g2e52bcf00ed_0_621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4" name="Google Shape;114;g2e52bcf00ed_0_6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2e52bcf00ed_0_6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2e52bcf00ed_0_6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52bcf00ed_0_6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2e52bcf00ed_0_62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2e52bcf00ed_0_62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g2e52bcf00ed_0_628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g2e52bcf00ed_0_628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3" name="Google Shape;123;g2e52bcf00ed_0_6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e52bcf00ed_0_6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2e52bcf00ed_0_6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52bcf00ed_0_6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e52bcf00ed_0_6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2e52bcf00ed_0_6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2e52bcf00ed_0_6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52bcf00ed_0_6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2e52bcf00ed_0_6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e52bcf00ed_0_6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52bcf00ed_0_646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2e52bcf00ed_0_646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g2e52bcf00ed_0_646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g2e52bcf00ed_0_6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2e52bcf00ed_0_64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e52bcf00ed_0_64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52bcf00ed_0_653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g2e52bcf00ed_0_65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g2e52bcf00ed_0_653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g2e52bcf00ed_0_65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e52bcf00ed_0_65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e52bcf00ed_0_6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, Dikey Metin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52bcf00ed_0_66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e52bcf00ed_0_660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e52bcf00ed_0_66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e52bcf00ed_0_66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e52bcf00ed_0_66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bilgis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52bcf00ed_0_666"/>
          <p:cNvSpPr txBox="1">
            <a:spLocks noGrp="1"/>
          </p:cNvSpPr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2e52bcf00ed_0_666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g2e52bcf00ed_0_66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2e52bcf00ed_0_66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2e52bcf00ed_0_66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, Dikey Metin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52bcf00ed_0_59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g2e52bcf00ed_0_59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g2e52bcf00ed_0_59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g2e52bcf00ed_0_59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g2e52bcf00ed_0_59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pic>
        <p:nvPicPr>
          <p:cNvPr id="90" name="Google Shape;90;g2e52bcf00ed_0_59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2955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e52bcf00ed_0_59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2955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felsefe.hacettepe.edu.tr/tr/prof_dr_ionna_kucuradi_-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16edfce8df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8"/>
            <a:ext cx="9144003" cy="514324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16edfce8df_2_0"/>
          <p:cNvSpPr txBox="1"/>
          <p:nvPr/>
        </p:nvSpPr>
        <p:spPr>
          <a:xfrm>
            <a:off x="1742650" y="1586100"/>
            <a:ext cx="5387700" cy="1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tr-TR" sz="4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İSTANBUL </a:t>
            </a:r>
            <a:endParaRPr sz="4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tr-TR" sz="4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PLANLAMA </a:t>
            </a:r>
            <a:endParaRPr sz="4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tr-TR" sz="4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AJANSI</a:t>
            </a:r>
            <a:endParaRPr sz="45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55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 rotWithShape="1">
          <a:blip r:embed="rId4">
            <a:alphaModFix/>
          </a:blip>
          <a:srcRect b="4058"/>
          <a:stretch/>
        </p:blipFill>
        <p:spPr>
          <a:xfrm>
            <a:off x="3135600" y="2525275"/>
            <a:ext cx="967375" cy="8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9072" y="1538475"/>
            <a:ext cx="967375" cy="92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 rotWithShape="1">
          <a:blip r:embed="rId6">
            <a:alphaModFix/>
          </a:blip>
          <a:srcRect b="3809"/>
          <a:stretch/>
        </p:blipFill>
        <p:spPr>
          <a:xfrm>
            <a:off x="6267450" y="1538475"/>
            <a:ext cx="882600" cy="912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292" name="Google Shape;292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5600" y="3509225"/>
            <a:ext cx="967375" cy="887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8">
            <a:alphaModFix/>
          </a:blip>
          <a:srcRect l="4736" r="1647" b="13919"/>
          <a:stretch/>
        </p:blipFill>
        <p:spPr>
          <a:xfrm>
            <a:off x="7223349" y="1539300"/>
            <a:ext cx="913175" cy="926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294" name="Google Shape;294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68821" y="1538475"/>
            <a:ext cx="967375" cy="928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295" name="Google Shape;295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83475" y="2533250"/>
            <a:ext cx="995000" cy="887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75050" y="3504475"/>
            <a:ext cx="995000" cy="926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68825" y="3501249"/>
            <a:ext cx="940375" cy="912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298" name="Google Shape;298;p26"/>
          <p:cNvPicPr preferRelativeResize="0"/>
          <p:nvPr/>
        </p:nvPicPr>
        <p:blipFill rotWithShape="1">
          <a:blip r:embed="rId13">
            <a:alphaModFix/>
          </a:blip>
          <a:srcRect r="1700" b="8567"/>
          <a:stretch/>
        </p:blipFill>
        <p:spPr>
          <a:xfrm>
            <a:off x="3135602" y="1538475"/>
            <a:ext cx="960343" cy="912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299" name="Google Shape;299;p26"/>
          <p:cNvPicPr preferRelativeResize="0"/>
          <p:nvPr/>
        </p:nvPicPr>
        <p:blipFill rotWithShape="1">
          <a:blip r:embed="rId14">
            <a:alphaModFix/>
          </a:blip>
          <a:srcRect r="8824" b="16170"/>
          <a:stretch/>
        </p:blipFill>
        <p:spPr>
          <a:xfrm>
            <a:off x="6250025" y="3501250"/>
            <a:ext cx="913175" cy="932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300" name="Google Shape;300;p26"/>
          <p:cNvPicPr preferRelativeResize="0"/>
          <p:nvPr/>
        </p:nvPicPr>
        <p:blipFill rotWithShape="1">
          <a:blip r:embed="rId15">
            <a:alphaModFix/>
          </a:blip>
          <a:srcRect b="1019"/>
          <a:stretch/>
        </p:blipFill>
        <p:spPr>
          <a:xfrm>
            <a:off x="4168825" y="2533248"/>
            <a:ext cx="948810" cy="8611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301" name="Google Shape;301;p26"/>
          <p:cNvPicPr preferRelativeResize="0"/>
          <p:nvPr/>
        </p:nvPicPr>
        <p:blipFill rotWithShape="1">
          <a:blip r:embed="rId16">
            <a:alphaModFix/>
          </a:blip>
          <a:srcRect b="1019"/>
          <a:stretch/>
        </p:blipFill>
        <p:spPr>
          <a:xfrm>
            <a:off x="6244325" y="2533250"/>
            <a:ext cx="913175" cy="887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sp>
        <p:nvSpPr>
          <p:cNvPr id="302" name="Google Shape;302;p26"/>
          <p:cNvSpPr txBox="1"/>
          <p:nvPr/>
        </p:nvSpPr>
        <p:spPr>
          <a:xfrm>
            <a:off x="402550" y="1555900"/>
            <a:ext cx="8826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tr-TR"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 sz="4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tr-TR" sz="1050" b="1" i="0" u="none" strike="noStrike" cap="none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YARIŞMA</a:t>
            </a:r>
            <a:endParaRPr sz="1050" b="1" i="0" u="none" strike="noStrike" cap="none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26"/>
          <p:cNvSpPr txBox="1"/>
          <p:nvPr/>
        </p:nvSpPr>
        <p:spPr>
          <a:xfrm>
            <a:off x="402550" y="2279867"/>
            <a:ext cx="15675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tr-TR"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5.722</a:t>
            </a:r>
            <a:endParaRPr sz="4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tr-TR" sz="1050" b="1" i="0" u="none" strike="noStrike" cap="none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BAŞVURAN KİŞİ</a:t>
            </a:r>
            <a:endParaRPr sz="1050" b="1" i="0" u="none" strike="noStrike" cap="none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402550" y="3003833"/>
            <a:ext cx="15675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tr-TR"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245</a:t>
            </a:r>
            <a:endParaRPr sz="4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tr-TR" sz="1050" b="1" i="0" u="none" strike="noStrike" cap="none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JÜRİ</a:t>
            </a:r>
            <a:endParaRPr sz="1050" b="1" i="0" u="none" strike="noStrike" cap="none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402550" y="3704925"/>
            <a:ext cx="24588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tr-TR" sz="4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387.740</a:t>
            </a:r>
            <a:endParaRPr sz="4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tr-TR" sz="1050" b="1" i="0" u="none" strike="noStrike" cap="none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KULLANILAN OY</a:t>
            </a:r>
            <a:endParaRPr sz="1050" b="1" i="0" u="none" strike="noStrike" cap="none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tr-TR" sz="750" b="1" i="0" u="none" strike="noStrike" cap="none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(Oylamaya Sunulan 5 Yarışma İçin)</a:t>
            </a:r>
            <a:endParaRPr sz="750" b="1" i="0" u="none" strike="noStrike" cap="none">
              <a:solidFill>
                <a:srgbClr val="4040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26"/>
          <p:cNvSpPr/>
          <p:nvPr/>
        </p:nvSpPr>
        <p:spPr>
          <a:xfrm>
            <a:off x="2356475" y="0"/>
            <a:ext cx="4240800" cy="93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E0C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3527825" y="372725"/>
            <a:ext cx="189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Yarışmalar</a:t>
            </a:r>
            <a:endParaRPr sz="2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08" name="Google Shape;308;p2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223350" y="2543475"/>
            <a:ext cx="913174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309" name="Google Shape;309;p2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223350" y="3505425"/>
            <a:ext cx="913174" cy="9246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2e52bcf00ed_0_447"/>
          <p:cNvPicPr preferRelativeResize="0"/>
          <p:nvPr/>
        </p:nvPicPr>
        <p:blipFill rotWithShape="1">
          <a:blip r:embed="rId3">
            <a:alphaModFix/>
          </a:blip>
          <a:srcRect l="2199" r="7670"/>
          <a:stretch/>
        </p:blipFill>
        <p:spPr>
          <a:xfrm>
            <a:off x="1887138" y="1851550"/>
            <a:ext cx="1666825" cy="2272477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4" name="Google Shape;604;g2e52bcf00ed_0_447"/>
          <p:cNvSpPr txBox="1"/>
          <p:nvPr/>
        </p:nvSpPr>
        <p:spPr>
          <a:xfrm>
            <a:off x="3785450" y="4276425"/>
            <a:ext cx="1666800" cy="2283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Mart, 2022</a:t>
            </a:r>
            <a:endParaRPr sz="12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5" name="Google Shape;605;g2e52bcf00ed_0_447"/>
          <p:cNvSpPr/>
          <p:nvPr/>
        </p:nvSpPr>
        <p:spPr>
          <a:xfrm>
            <a:off x="3387600" y="0"/>
            <a:ext cx="2107200" cy="1029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2e52bcf00ed_0_447"/>
          <p:cNvSpPr/>
          <p:nvPr/>
        </p:nvSpPr>
        <p:spPr>
          <a:xfrm>
            <a:off x="3647850" y="567588"/>
            <a:ext cx="15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3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Yayınlar</a:t>
            </a:r>
            <a:endParaRPr sz="2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07" name="Google Shape;607;g2e52bcf00ed_0_447" descr="C:\Users\msi\Desktop\logo-t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4889" y="466426"/>
            <a:ext cx="629897" cy="3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2e52bcf00ed_0_447"/>
          <p:cNvPicPr preferRelativeResize="0"/>
          <p:nvPr/>
        </p:nvPicPr>
        <p:blipFill rotWithShape="1">
          <a:blip r:embed="rId5">
            <a:alphaModFix/>
          </a:blip>
          <a:srcRect t="-1129" r="15232" b="10030"/>
          <a:stretch/>
        </p:blipFill>
        <p:spPr>
          <a:xfrm>
            <a:off x="3738563" y="1851550"/>
            <a:ext cx="1666825" cy="2272486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9" name="Google Shape;609;g2e52bcf00ed_0_447"/>
          <p:cNvSpPr txBox="1"/>
          <p:nvPr/>
        </p:nvSpPr>
        <p:spPr>
          <a:xfrm>
            <a:off x="1887150" y="4276425"/>
            <a:ext cx="1666800" cy="2283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Kasım, 2021</a:t>
            </a:r>
            <a:endParaRPr sz="1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10" name="Google Shape;610;g2e52bcf00ed_0_447"/>
          <p:cNvPicPr preferRelativeResize="0"/>
          <p:nvPr/>
        </p:nvPicPr>
        <p:blipFill rotWithShape="1">
          <a:blip r:embed="rId6">
            <a:alphaModFix/>
          </a:blip>
          <a:srcRect r="11473"/>
          <a:stretch/>
        </p:blipFill>
        <p:spPr>
          <a:xfrm>
            <a:off x="35713" y="1871725"/>
            <a:ext cx="1666826" cy="2232124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1" name="Google Shape;611;g2e52bcf00ed_0_447"/>
          <p:cNvSpPr txBox="1"/>
          <p:nvPr/>
        </p:nvSpPr>
        <p:spPr>
          <a:xfrm>
            <a:off x="35700" y="4276425"/>
            <a:ext cx="1666800" cy="2283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Temmuz, 2021</a:t>
            </a:r>
            <a:endParaRPr sz="12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12" name="Google Shape;612;g2e52bcf00ed_0_447"/>
          <p:cNvPicPr preferRelativeResize="0"/>
          <p:nvPr/>
        </p:nvPicPr>
        <p:blipFill rotWithShape="1">
          <a:blip r:embed="rId7">
            <a:alphaModFix/>
          </a:blip>
          <a:srcRect l="7007" t="1291" r="2568" b="1621"/>
          <a:stretch/>
        </p:blipFill>
        <p:spPr>
          <a:xfrm>
            <a:off x="5589988" y="1871725"/>
            <a:ext cx="1666825" cy="2232125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3" name="Google Shape;613;g2e52bcf00ed_0_447"/>
          <p:cNvPicPr preferRelativeResize="0"/>
          <p:nvPr/>
        </p:nvPicPr>
        <p:blipFill rotWithShape="1">
          <a:blip r:embed="rId8">
            <a:alphaModFix/>
          </a:blip>
          <a:srcRect r="4961" b="7740"/>
          <a:stretch/>
        </p:blipFill>
        <p:spPr>
          <a:xfrm>
            <a:off x="7441413" y="1851538"/>
            <a:ext cx="1666825" cy="2272489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4" name="Google Shape;614;g2e52bcf00ed_0_447"/>
          <p:cNvSpPr txBox="1"/>
          <p:nvPr/>
        </p:nvSpPr>
        <p:spPr>
          <a:xfrm>
            <a:off x="5589988" y="4276425"/>
            <a:ext cx="1666800" cy="2283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Mart, 2022</a:t>
            </a:r>
            <a:endParaRPr sz="1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15" name="Google Shape;615;g2e52bcf00ed_0_447"/>
          <p:cNvSpPr txBox="1"/>
          <p:nvPr/>
        </p:nvSpPr>
        <p:spPr>
          <a:xfrm>
            <a:off x="7441437" y="4276425"/>
            <a:ext cx="1666800" cy="2283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Mart, 2024</a:t>
            </a:r>
            <a:endParaRPr sz="12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e52bcf00ed_0_505"/>
          <p:cNvSpPr/>
          <p:nvPr/>
        </p:nvSpPr>
        <p:spPr>
          <a:xfrm>
            <a:off x="1687650" y="0"/>
            <a:ext cx="5768700" cy="122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E0C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g2e52bcf00ed_0_505"/>
          <p:cNvPicPr preferRelativeResize="0"/>
          <p:nvPr/>
        </p:nvPicPr>
        <p:blipFill rotWithShape="1">
          <a:blip r:embed="rId3">
            <a:alphaModFix/>
          </a:blip>
          <a:srcRect l="60100" t="2389" r="1928" b="4992"/>
          <a:stretch/>
        </p:blipFill>
        <p:spPr>
          <a:xfrm>
            <a:off x="607996" y="1722783"/>
            <a:ext cx="1724378" cy="2366117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3" name="Google Shape;623;g2e52bcf00ed_0_505"/>
          <p:cNvSpPr txBox="1"/>
          <p:nvPr/>
        </p:nvSpPr>
        <p:spPr>
          <a:xfrm>
            <a:off x="716406" y="4173685"/>
            <a:ext cx="1560391" cy="705898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sz="115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5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Kadın Emeği ve </a:t>
            </a:r>
            <a:r>
              <a:rPr lang="tr-TR" sz="10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Güvencesizlik</a:t>
            </a:r>
            <a:r>
              <a:rPr lang="tr-TR" sz="115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*</a:t>
            </a:r>
            <a:endParaRPr sz="115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tr-TR" sz="9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Haziran 2021</a:t>
            </a:r>
            <a:endParaRPr sz="9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24" name="Google Shape;624;g2e52bcf00ed_0_505"/>
          <p:cNvPicPr preferRelativeResize="0"/>
          <p:nvPr/>
        </p:nvPicPr>
        <p:blipFill rotWithShape="1">
          <a:blip r:embed="rId4">
            <a:alphaModFix/>
          </a:blip>
          <a:srcRect l="22480" t="-311" r="22486" b="-311"/>
          <a:stretch/>
        </p:blipFill>
        <p:spPr>
          <a:xfrm>
            <a:off x="2684198" y="1722783"/>
            <a:ext cx="1724378" cy="2366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5" name="Google Shape;625;g2e52bcf00ed_0_505"/>
          <p:cNvSpPr/>
          <p:nvPr/>
        </p:nvSpPr>
        <p:spPr>
          <a:xfrm>
            <a:off x="1687650" y="0"/>
            <a:ext cx="5768700" cy="93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DE0C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2e52bcf00ed_0_505"/>
          <p:cNvSpPr/>
          <p:nvPr/>
        </p:nvSpPr>
        <p:spPr>
          <a:xfrm>
            <a:off x="1687650" y="0"/>
            <a:ext cx="5768700" cy="11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3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Etkinlikler ve İş Birlikleri</a:t>
            </a:r>
            <a:endParaRPr sz="3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27" name="Google Shape;627;g2e52bcf00ed_0_505"/>
          <p:cNvSpPr txBox="1"/>
          <p:nvPr/>
        </p:nvSpPr>
        <p:spPr>
          <a:xfrm>
            <a:off x="2798445" y="4173685"/>
            <a:ext cx="1495883" cy="517585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5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Nisan, 2022**</a:t>
            </a:r>
            <a:endParaRPr sz="115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28" name="Google Shape;628;g2e52bcf00ed_0_505"/>
          <p:cNvPicPr preferRelativeResize="0"/>
          <p:nvPr/>
        </p:nvPicPr>
        <p:blipFill rotWithShape="1">
          <a:blip r:embed="rId5">
            <a:alphaModFix/>
          </a:blip>
          <a:srcRect l="5785" t="2997" r="20792"/>
          <a:stretch/>
        </p:blipFill>
        <p:spPr>
          <a:xfrm>
            <a:off x="4735425" y="1722783"/>
            <a:ext cx="1878591" cy="2366117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9" name="Google Shape;629;g2e52bcf00ed_0_505"/>
          <p:cNvSpPr txBox="1"/>
          <p:nvPr/>
        </p:nvSpPr>
        <p:spPr>
          <a:xfrm>
            <a:off x="4964155" y="4178844"/>
            <a:ext cx="1495883" cy="507266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5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Nisan, 2023</a:t>
            </a:r>
            <a:endParaRPr sz="115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8194" name="Picture 2" descr="Cumhuriyet Halk Partisi Dijital Emek ve Emek 4.0 Çalıştayı Düzenliyor -  Cumhuriyet Halk Partisi">
            <a:extLst>
              <a:ext uri="{FF2B5EF4-FFF2-40B4-BE49-F238E27FC236}">
                <a16:creationId xmlns:a16="http://schemas.microsoft.com/office/drawing/2014/main" id="{1921CAF7-0E4F-0445-B221-F36C7E7D0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" t="222" r="21828" b="-222"/>
          <a:stretch/>
        </p:blipFill>
        <p:spPr bwMode="auto">
          <a:xfrm>
            <a:off x="6811628" y="1726358"/>
            <a:ext cx="1836000" cy="236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29;g2e52bcf00ed_0_505">
            <a:extLst>
              <a:ext uri="{FF2B5EF4-FFF2-40B4-BE49-F238E27FC236}">
                <a16:creationId xmlns:a16="http://schemas.microsoft.com/office/drawing/2014/main" id="{9B76BA09-9152-CD4D-81E8-94AAA55FF9A7}"/>
              </a:ext>
            </a:extLst>
          </p:cNvPr>
          <p:cNvSpPr txBox="1"/>
          <p:nvPr/>
        </p:nvSpPr>
        <p:spPr>
          <a:xfrm>
            <a:off x="6981686" y="4178844"/>
            <a:ext cx="1495883" cy="507266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5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Ocak, 2023</a:t>
            </a:r>
            <a:endParaRPr sz="115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F8D7D127-0495-974E-8C4E-DAD18D90BA8B}"/>
              </a:ext>
            </a:extLst>
          </p:cNvPr>
          <p:cNvSpPr txBox="1"/>
          <p:nvPr/>
        </p:nvSpPr>
        <p:spPr>
          <a:xfrm>
            <a:off x="74802" y="0"/>
            <a:ext cx="8994394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Dijital Emek ve Emek 4.0 </a:t>
            </a:r>
            <a:r>
              <a:rPr lang="tr-T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Çalıştayı</a:t>
            </a:r>
            <a:r>
              <a:rPr lang="tr-T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tr-TR" sz="1800" i="1" dirty="0">
                <a:solidFill>
                  <a:schemeClr val="bg1"/>
                </a:solidFill>
                <a:highlight>
                  <a:srgbClr val="C049BA"/>
                </a:highlight>
                <a:latin typeface="Gotham-Book"/>
              </a:rPr>
              <a:t>Öne Çıkan Başlıklar</a:t>
            </a:r>
          </a:p>
          <a:p>
            <a:pPr algn="l"/>
            <a:endParaRPr lang="tr-TR" sz="700" b="0" i="1" u="none" strike="noStrike" dirty="0">
              <a:solidFill>
                <a:srgbClr val="4A4A4A"/>
              </a:solidFill>
              <a:effectLst/>
              <a:latin typeface="Gotham-Book"/>
            </a:endParaRPr>
          </a:p>
          <a:p>
            <a:pPr algn="l"/>
            <a:r>
              <a:rPr lang="tr-TR" sz="1600" i="1" dirty="0">
                <a:solidFill>
                  <a:srgbClr val="4A4A4A"/>
                </a:solidFill>
                <a:latin typeface="Gotham-Book"/>
              </a:rPr>
              <a:t>«D</a:t>
            </a:r>
            <a:r>
              <a:rPr lang="tr-TR" sz="1600" b="0" i="1" u="none" strike="noStrike" dirty="0">
                <a:solidFill>
                  <a:srgbClr val="4A4A4A"/>
                </a:solidFill>
                <a:effectLst/>
                <a:latin typeface="Gotham-Book"/>
              </a:rPr>
              <a:t>ijitalleşmenin yeni bir sömürü ve eşitsizlik aracı olarak değil emeğin haklarının ve çıkarlarının korunduğu bir yapı olarak inşa edilmesi gerektiği ve Dijital dönüşümün emek ve toplum lehine gerçekleşmesi»</a:t>
            </a:r>
            <a:endParaRPr lang="tr-TR" sz="1600" i="1" dirty="0">
              <a:solidFill>
                <a:srgbClr val="4A4A4A"/>
              </a:solidFill>
              <a:latin typeface="Gotham-Book"/>
            </a:endParaRPr>
          </a:p>
          <a:p>
            <a:pPr algn="l"/>
            <a:endParaRPr lang="tr-TR" sz="600" i="1" dirty="0">
              <a:solidFill>
                <a:srgbClr val="4A4A4A"/>
              </a:solidFill>
              <a:latin typeface="Gotham-Book"/>
            </a:endParaRPr>
          </a:p>
          <a:p>
            <a:pPr algn="l"/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• </a:t>
            </a:r>
            <a:r>
              <a:rPr lang="tr-TR" sz="1800" b="1" i="0" u="none" strike="noStrike" dirty="0">
                <a:solidFill>
                  <a:srgbClr val="4A4A4A"/>
                </a:solidFill>
                <a:effectLst/>
                <a:latin typeface="Gotham-Book"/>
              </a:rPr>
              <a:t>Uzaktan çalışmanın esasları, </a:t>
            </a:r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yönetmelikler veya ucu açık tebliğler ile değil kesin ve net bir şekilde belirlenecektir.</a:t>
            </a:r>
            <a:endParaRPr lang="tr-TR" sz="1800" b="0" i="0" u="none" strike="noStrike" dirty="0">
              <a:solidFill>
                <a:srgbClr val="4A4A4A"/>
              </a:solidFill>
              <a:effectLst/>
              <a:latin typeface="Gotham-Light"/>
            </a:endParaRPr>
          </a:p>
          <a:p>
            <a:pPr algn="l"/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• Uzaktan çalışmanın neden olduğu düzensiz çalışma saatlerinin ve sınırsız mesai kavramının önüne geçilmesi için ‘</a:t>
            </a:r>
            <a:r>
              <a:rPr lang="tr-TR" sz="1800" b="1" i="0" u="none" strike="noStrike" dirty="0">
                <a:solidFill>
                  <a:srgbClr val="4A4A4A"/>
                </a:solidFill>
                <a:effectLst/>
                <a:latin typeface="Gotham-Book"/>
              </a:rPr>
              <a:t>’çalışanlara ulaşılamama’’ hakkı </a:t>
            </a:r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yasal olarak güvence altına alınacaktır.</a:t>
            </a:r>
            <a:endParaRPr lang="tr-TR" sz="1800" b="0" i="0" u="none" strike="noStrike" dirty="0">
              <a:solidFill>
                <a:srgbClr val="4A4A4A"/>
              </a:solidFill>
              <a:effectLst/>
              <a:latin typeface="Gotham-Light"/>
            </a:endParaRPr>
          </a:p>
          <a:p>
            <a:pPr algn="l"/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• </a:t>
            </a:r>
            <a:r>
              <a:rPr lang="tr-TR" sz="1800" b="1" i="0" u="none" strike="noStrike" dirty="0">
                <a:solidFill>
                  <a:srgbClr val="4A4A4A"/>
                </a:solidFill>
                <a:effectLst/>
                <a:latin typeface="Gotham-Book"/>
              </a:rPr>
              <a:t>Platform çalışanların iş güvenceleri </a:t>
            </a:r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garanti altına alınacaktır. </a:t>
            </a:r>
          </a:p>
          <a:p>
            <a:pPr algn="l"/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• Kadınların dijital dönemde gerekli bilgi ve beceriye ulaşıma ve istihdama erişimi desteklenecektir. </a:t>
            </a:r>
            <a:r>
              <a:rPr lang="tr-TR" sz="1800" b="1" i="0" u="none" strike="noStrike" dirty="0">
                <a:solidFill>
                  <a:srgbClr val="4A4A4A"/>
                </a:solidFill>
                <a:effectLst/>
                <a:latin typeface="Gotham-Book"/>
              </a:rPr>
              <a:t>Kadın işgücünü güçlendirecek kamu politikaları geliştirilecektir. </a:t>
            </a:r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Çocuk bakımı, yaşlı bakımı ve engelli bakımı kamulaştırılacaktır. </a:t>
            </a:r>
            <a:endParaRPr lang="tr-TR" sz="1800" b="0" i="0" u="none" strike="noStrike" dirty="0">
              <a:solidFill>
                <a:srgbClr val="4A4A4A"/>
              </a:solidFill>
              <a:effectLst/>
              <a:latin typeface="Gotham-Light"/>
            </a:endParaRPr>
          </a:p>
          <a:p>
            <a:pPr algn="l"/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• Çağdaş gelişmelere yanıt verecek özgür toplu pazarlık düzeni hayata geçirilecektir ve kolektif haklar yasal güvenceye kavuşturulacaktır. </a:t>
            </a:r>
            <a:r>
              <a:rPr lang="tr-TR" sz="1800" b="1" i="0" u="none" strike="noStrike" dirty="0">
                <a:solidFill>
                  <a:srgbClr val="4A4A4A"/>
                </a:solidFill>
                <a:effectLst/>
                <a:latin typeface="Gotham-Book"/>
              </a:rPr>
              <a:t>Uzaktan ve platform çalışanların örgütlenme hakkı garanti altına alınacaktır.</a:t>
            </a:r>
            <a:endParaRPr lang="tr-TR" sz="1800" b="0" i="0" u="none" strike="noStrike" dirty="0">
              <a:solidFill>
                <a:srgbClr val="4A4A4A"/>
              </a:solidFill>
              <a:effectLst/>
              <a:latin typeface="Gotham-Light"/>
            </a:endParaRPr>
          </a:p>
          <a:p>
            <a:pPr algn="l"/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• Sosyal güvenlik sistemi içerisinde dijital döneme uygun </a:t>
            </a:r>
            <a:r>
              <a:rPr lang="tr-TR" sz="1800" b="1" i="0" u="none" strike="noStrike" dirty="0">
                <a:solidFill>
                  <a:srgbClr val="4A4A4A"/>
                </a:solidFill>
                <a:effectLst/>
                <a:latin typeface="Gotham-Book"/>
              </a:rPr>
              <a:t>emeklilik modellemeleri </a:t>
            </a:r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gerçekleştirilecektir. </a:t>
            </a:r>
            <a:endParaRPr lang="tr-TR" sz="1800" b="0" i="0" u="none" strike="noStrike" dirty="0">
              <a:solidFill>
                <a:srgbClr val="4A4A4A"/>
              </a:solidFill>
              <a:effectLst/>
              <a:latin typeface="Gotham-Light"/>
            </a:endParaRPr>
          </a:p>
          <a:p>
            <a:pPr algn="l"/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• Kamu eliyle </a:t>
            </a:r>
            <a:r>
              <a:rPr lang="tr-TR" sz="1800" b="1" i="0" u="none" strike="noStrike" dirty="0">
                <a:solidFill>
                  <a:srgbClr val="4A4A4A"/>
                </a:solidFill>
                <a:effectLst/>
                <a:latin typeface="Gotham-Book"/>
              </a:rPr>
              <a:t>dijital kooperatifçilik </a:t>
            </a:r>
            <a:r>
              <a:rPr lang="tr-TR" sz="1800" b="0" i="0" u="none" strike="noStrike" dirty="0">
                <a:solidFill>
                  <a:srgbClr val="4A4A4A"/>
                </a:solidFill>
                <a:effectLst/>
                <a:latin typeface="Gotham-Book"/>
              </a:rPr>
              <a:t>desteklenecektir.</a:t>
            </a:r>
            <a:endParaRPr lang="tr-TR" sz="1800" b="0" i="0" u="none" strike="noStrike" dirty="0">
              <a:solidFill>
                <a:srgbClr val="4A4A4A"/>
              </a:solidFill>
              <a:effectLst/>
              <a:latin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2639573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F8D7D127-0495-974E-8C4E-DAD18D90BA8B}"/>
              </a:ext>
            </a:extLst>
          </p:cNvPr>
          <p:cNvSpPr txBox="1"/>
          <p:nvPr/>
        </p:nvSpPr>
        <p:spPr>
          <a:xfrm>
            <a:off x="74803" y="-4535"/>
            <a:ext cx="899439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i="0" u="none" strike="noStrike" dirty="0">
                <a:solidFill>
                  <a:srgbClr val="53565A"/>
                </a:solidFill>
                <a:effectLst/>
                <a:latin typeface="HelveticaNeue" panose="02000503000000020004" pitchFamily="2" charset="0"/>
              </a:rPr>
              <a:t>Güvencesizlik, Yeni Eşitsizlikler ve Çözüm Yolları Konferansı </a:t>
            </a:r>
          </a:p>
          <a:p>
            <a:pPr algn="l"/>
            <a:r>
              <a:rPr lang="tr-TR" sz="1800" i="1" dirty="0">
                <a:solidFill>
                  <a:schemeClr val="bg1"/>
                </a:solidFill>
                <a:highlight>
                  <a:srgbClr val="C049BA"/>
                </a:highlight>
                <a:latin typeface="Gotham-Book"/>
              </a:rPr>
              <a:t>Öne Çıkan Başlıklar</a:t>
            </a:r>
          </a:p>
          <a:p>
            <a:pPr algn="l"/>
            <a:endParaRPr lang="tr-TR" sz="1000" b="0" i="1" u="none" strike="noStrike" dirty="0">
              <a:solidFill>
                <a:srgbClr val="4A4A4A"/>
              </a:solidFill>
              <a:effectLst/>
              <a:latin typeface="Gotham-Book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EE3B7409-352E-6B4B-8070-A246BF763697}"/>
              </a:ext>
            </a:extLst>
          </p:cNvPr>
          <p:cNvSpPr txBox="1"/>
          <p:nvPr/>
        </p:nvSpPr>
        <p:spPr>
          <a:xfrm>
            <a:off x="74805" y="754882"/>
            <a:ext cx="89943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«Evden Çalışma, Esnek Çalışma ve Zaman Yoksulluğu</a:t>
            </a:r>
            <a: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rkPro"/>
              </a:rPr>
              <a:t>»</a:t>
            </a:r>
          </a:p>
          <a:p>
            <a:r>
              <a:rPr lang="tr-TR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Soru</a:t>
            </a:r>
            <a:r>
              <a:rPr lang="tr-T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rkPro"/>
              </a:rPr>
              <a:t>nlar</a:t>
            </a:r>
            <a:endParaRPr lang="tr-TR" sz="16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rkPro"/>
            </a:endParaRPr>
          </a:p>
          <a:p>
            <a:pPr marL="285750" indent="-285750">
              <a:buFontTx/>
              <a:buChar char="-"/>
            </a:pP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Mesai saatlerinin göz ardı edilmesi, </a:t>
            </a:r>
          </a:p>
          <a:p>
            <a:pPr marL="285750" indent="-285750">
              <a:buFontTx/>
              <a:buChar char="-"/>
            </a:pPr>
            <a: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rkPro"/>
              </a:rPr>
              <a:t>K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adınların bakım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emeği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nedeniyle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ücretli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emeğe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ayırdıkları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sürenin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azalması, görünmez emeğin artması ve zaman yoksulluğu meselesinin kadınların istihdam kararlarını ciddi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ölçüde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etkilemesi</a:t>
            </a:r>
          </a:p>
          <a:p>
            <a:pPr marL="285750" indent="-285750">
              <a:buFontTx/>
              <a:buChar char="-"/>
            </a:pPr>
            <a:r>
              <a:rPr lang="tr-T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kPro"/>
              </a:rPr>
              <a:t>K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res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̧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yokluğu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, cinsiyetler arası eşitsizlikler, </a:t>
            </a:r>
          </a:p>
          <a:p>
            <a:pPr marL="285750" indent="-285750">
              <a:buFontTx/>
              <a:buChar char="-"/>
            </a:pP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İş hayatı ve iş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dışı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hayatı arasındaki ayrımın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bulanıklaşması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rkPro"/>
              </a:rPr>
              <a:t>E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vden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çalışmayla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kadınların kamusal alan- dan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çekilmesi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ve ev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içi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işlere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dayalı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yükün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artırılmasının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mental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etkileri </a:t>
            </a:r>
          </a:p>
          <a:p>
            <a:r>
              <a:rPr lang="tr-T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rkPro"/>
              </a:rPr>
              <a:t>Öneriler</a:t>
            </a:r>
            <a:endParaRPr lang="tr-TR" sz="16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rkPro"/>
            </a:endParaRPr>
          </a:p>
          <a:p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• </a:t>
            </a:r>
            <a:r>
              <a:rPr lang="tr-T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kPro"/>
              </a:rPr>
              <a:t>K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res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̧ sayılarının artması,</a:t>
            </a: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• Bakım ve ev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içi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sorumlulukların daha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eşit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bölüşümu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̈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için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erkeklerin esnek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çalışması</a:t>
            </a:r>
            <a:r>
              <a:rPr lang="tr-T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kPro"/>
              </a:rPr>
              <a:t>nın</a:t>
            </a:r>
            <a: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rkPro"/>
              </a:rPr>
              <a:t> teşviki</a:t>
            </a:r>
          </a:p>
          <a:p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• Evden çalışma sürecinde yemek, su, hijyen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ürünleri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, elektrik gibi masrafların işverenler tarafından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karşılanması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</a:t>
            </a:r>
          </a:p>
          <a:p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• Mesai düzenlemelerinde yeniden değerlendirme yapılması</a:t>
            </a:r>
          </a:p>
          <a:p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• Çalışanların bir araya gelebilecekleri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çalışma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ve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sosyalleşme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mekânları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oluşturulması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. Evden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çalışanların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indirimli olarak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kullanabileceği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sosyal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mekânlar</a:t>
            </a:r>
            <a:r>
              <a:rPr lang="tr-TR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 </a:t>
            </a:r>
            <a:r>
              <a:rPr lang="tr-TR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rkPro"/>
              </a:rPr>
              <a:t>sağlanması</a:t>
            </a: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128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5;g2ae3c1c4bed_0_243">
            <a:extLst>
              <a:ext uri="{FF2B5EF4-FFF2-40B4-BE49-F238E27FC236}">
                <a16:creationId xmlns:a16="http://schemas.microsoft.com/office/drawing/2014/main" id="{AF4BC618-F6DF-764E-981E-628E65F49E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47" y="223127"/>
            <a:ext cx="3353992" cy="43823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9E258A3-547F-984E-98FD-16CE1E4F1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460" y="223127"/>
            <a:ext cx="4584700" cy="12319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21798A1-4639-8247-9FB7-9CAD1611E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821" y="1455027"/>
            <a:ext cx="3485530" cy="31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0A09C0A-C6E4-EC41-933E-4282BD0E8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01" y="642130"/>
            <a:ext cx="1921704" cy="178468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F000140-AF30-8C4C-B34C-BF426DC41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01" y="2621438"/>
            <a:ext cx="1921704" cy="191525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D6AA8A8-CC2E-2540-88D3-41DD95F21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174" y="642130"/>
            <a:ext cx="3000973" cy="389456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D59C3D4-5447-F447-94F4-41C470976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757" y="1014761"/>
            <a:ext cx="3113978" cy="311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1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CC4BDF8-BD04-1942-8E3D-5B21BA5A9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92" y="243811"/>
            <a:ext cx="3049563" cy="431703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5C09BBA-E6FC-FF41-85F9-416622665B78}"/>
              </a:ext>
            </a:extLst>
          </p:cNvPr>
          <p:cNvSpPr txBox="1"/>
          <p:nvPr/>
        </p:nvSpPr>
        <p:spPr>
          <a:xfrm rot="16200000">
            <a:off x="-1038073" y="2754639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highlight>
                  <a:srgbClr val="808080"/>
                </a:highlight>
              </a:rPr>
              <a:t>İBB BİLGİ İŞLEM DAİRE BAŞKANLIĞI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808080"/>
                </a:highlight>
              </a:rPr>
              <a:t>AKILLI ŞEHİR MÜDÜRLÜĞÜ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E13C75F-F02E-344E-87F0-DA790A2AF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10" y="-29200"/>
            <a:ext cx="4388932" cy="479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6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C9EA47AB-A009-B04F-9EC9-0E286F781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66771"/>
            <a:ext cx="3880624" cy="3714575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ADF31D2-02A8-A94D-B2EF-E1DAA2248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21" y="366475"/>
            <a:ext cx="4155671" cy="383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3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217CA89-1794-F84F-85A0-E4BA950F03C1}"/>
              </a:ext>
            </a:extLst>
          </p:cNvPr>
          <p:cNvSpPr txBox="1"/>
          <p:nvPr/>
        </p:nvSpPr>
        <p:spPr>
          <a:xfrm>
            <a:off x="5613157" y="1995109"/>
            <a:ext cx="3159051" cy="1384995"/>
          </a:xfrm>
          <a:prstGeom prst="rect">
            <a:avLst/>
          </a:prstGeom>
          <a:ln>
            <a:solidFill>
              <a:srgbClr val="C049B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dirty="0"/>
              <a:t>Geliştirilen yapay zeka sistemiyle şoförün; uykusuzluk, yorgunluk, dikkat dağınıklığı gibi belirtileri anlık olarak tespit edilebiliyor. Sistem, şoförü sesli şekilde uyararak, merkeze anlık bilgi aktarıyor.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DA1ACAD-3C68-BA4A-87F2-3DF415741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54" y="1159662"/>
            <a:ext cx="4146709" cy="3232373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9FA808F7-D8F0-1D4F-BCCD-388AE4214AE6}"/>
              </a:ext>
            </a:extLst>
          </p:cNvPr>
          <p:cNvSpPr txBox="1"/>
          <p:nvPr/>
        </p:nvSpPr>
        <p:spPr>
          <a:xfrm rot="16200000">
            <a:off x="-162418" y="3402181"/>
            <a:ext cx="1394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highlight>
                  <a:srgbClr val="808080"/>
                </a:highlight>
              </a:rPr>
              <a:t>ISBAK</a:t>
            </a:r>
            <a:endParaRPr lang="tr-TR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5648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3700" y="966392"/>
            <a:ext cx="6776600" cy="321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 descr="C:\Users\msi\Desktop\logo-t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4889" y="466426"/>
            <a:ext cx="629897" cy="3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A222A17-8CB5-4147-AFFF-A84A021215FB}"/>
              </a:ext>
            </a:extLst>
          </p:cNvPr>
          <p:cNvSpPr txBox="1"/>
          <p:nvPr/>
        </p:nvSpPr>
        <p:spPr>
          <a:xfrm rot="16200000">
            <a:off x="-1038073" y="2754639"/>
            <a:ext cx="32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highlight>
                  <a:srgbClr val="808080"/>
                </a:highlight>
              </a:rPr>
              <a:t>İBB BİLGİ İŞLEM DAİRE BAŞKANLIĞI</a:t>
            </a:r>
          </a:p>
          <a:p>
            <a:r>
              <a:rPr lang="tr-TR" dirty="0">
                <a:solidFill>
                  <a:schemeClr val="bg1"/>
                </a:solidFill>
                <a:highlight>
                  <a:srgbClr val="808080"/>
                </a:highlight>
              </a:rPr>
              <a:t>AKILLI ŞEHİR MÜDÜRLÜĞÜ</a:t>
            </a:r>
          </a:p>
        </p:txBody>
      </p:sp>
      <p:pic>
        <p:nvPicPr>
          <p:cNvPr id="2050" name="Picture 2" descr="Tech Istanbul">
            <a:extLst>
              <a:ext uri="{FF2B5EF4-FFF2-40B4-BE49-F238E27FC236}">
                <a16:creationId xmlns:a16="http://schemas.microsoft.com/office/drawing/2014/main" id="{9B5BC1CD-C31B-D04C-BB85-33F15F6E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72" y="98846"/>
            <a:ext cx="5218160" cy="176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18A80210-CEA7-D445-9079-CB3928F1F5E2}"/>
              </a:ext>
            </a:extLst>
          </p:cNvPr>
          <p:cNvSpPr txBox="1"/>
          <p:nvPr/>
        </p:nvSpPr>
        <p:spPr>
          <a:xfrm>
            <a:off x="6546859" y="315259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highlight>
                  <a:srgbClr val="C049BA"/>
                </a:highlight>
              </a:rPr>
              <a:t>Ön Kuluçka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F71FE159-AFD0-AD42-AEF8-12298CAB103B}"/>
              </a:ext>
            </a:extLst>
          </p:cNvPr>
          <p:cNvSpPr txBox="1"/>
          <p:nvPr/>
        </p:nvSpPr>
        <p:spPr>
          <a:xfrm>
            <a:off x="6546859" y="1140574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highlight>
                  <a:srgbClr val="C049BA"/>
                </a:highlight>
              </a:rPr>
              <a:t>GROWTH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CF7CD8E5-B441-5E42-80C6-C2065FD38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372" y="1963398"/>
            <a:ext cx="8006575" cy="836508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6EAA62A2-50BC-414B-8109-6E23017D3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614" y="3952924"/>
            <a:ext cx="4844090" cy="505526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1BD449B1-4BA8-3D41-94CA-FCE312EFF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201" y="2954238"/>
            <a:ext cx="1848575" cy="761178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CDF986B3-B032-704A-AA49-63BE62596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092" y="2954238"/>
            <a:ext cx="1342567" cy="838372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6DBAC013-FA5E-D043-9AE6-6E358863A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4748" y="3120270"/>
            <a:ext cx="2804222" cy="5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7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4F74EB-CB5D-2446-87CD-47AFA917B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59" y="2148003"/>
            <a:ext cx="4035541" cy="148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94C0C1-3BD2-AE43-A167-8627BB829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13" y="860376"/>
            <a:ext cx="6654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962576E-CD06-B744-BD98-8434CAA6B691}"/>
              </a:ext>
            </a:extLst>
          </p:cNvPr>
          <p:cNvSpPr txBox="1"/>
          <p:nvPr/>
        </p:nvSpPr>
        <p:spPr>
          <a:xfrm>
            <a:off x="1450859" y="3815855"/>
            <a:ext cx="6829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000" b="1" dirty="0">
                <a:latin typeface="system-ui"/>
              </a:rPr>
              <a:t>D</a:t>
            </a:r>
            <a:r>
              <a:rPr lang="tr-TR" sz="2000" b="1" i="0" u="none" strike="noStrike" dirty="0">
                <a:solidFill>
                  <a:srgbClr val="000000"/>
                </a:solidFill>
                <a:effectLst/>
                <a:latin typeface="system-ui"/>
              </a:rPr>
              <a:t>ünyanın ilk yapay zeka destekli rehber uygulaması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C5F2F5A-3E3E-8E4E-838A-E4F84CBB988B}"/>
              </a:ext>
            </a:extLst>
          </p:cNvPr>
          <p:cNvSpPr txBox="1"/>
          <p:nvPr/>
        </p:nvSpPr>
        <p:spPr>
          <a:xfrm rot="16200000">
            <a:off x="-1204783" y="2371695"/>
            <a:ext cx="363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0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Poppins" pitchFamily="2" charset="0"/>
              </a:rPr>
              <a:t>İBB Turizm Şube Müdürlüğü</a:t>
            </a:r>
            <a:endParaRPr lang="tr-TR" sz="2000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0484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38B156D-7361-FE4C-B21B-FB03D9A9F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251" y="1862253"/>
            <a:ext cx="6088840" cy="261302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98EEE86-60A1-A44A-8C9C-2D40450364E1}"/>
              </a:ext>
            </a:extLst>
          </p:cNvPr>
          <p:cNvSpPr txBox="1"/>
          <p:nvPr/>
        </p:nvSpPr>
        <p:spPr>
          <a:xfrm>
            <a:off x="1140435" y="668221"/>
            <a:ext cx="6439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dirty="0">
                <a:solidFill>
                  <a:schemeClr val="bg1"/>
                </a:solidFill>
                <a:highlight>
                  <a:srgbClr val="C049BA"/>
                </a:highlight>
              </a:rPr>
              <a:t>100 Kadın Yazılımcı Projesi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67BE0DA-9757-4B42-B285-FD620DB7839E}"/>
              </a:ext>
            </a:extLst>
          </p:cNvPr>
          <p:cNvSpPr txBox="1"/>
          <p:nvPr/>
        </p:nvSpPr>
        <p:spPr>
          <a:xfrm rot="16200000">
            <a:off x="-1680070" y="1940420"/>
            <a:ext cx="45887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Arial" panose="020B0604020202020204" pitchFamily="34" charset="0"/>
              </a:rPr>
              <a:t>İBB İnsan Kaynakları ve Eğitim Daire Başkanlığı </a:t>
            </a:r>
            <a:endParaRPr lang="tr-TR" sz="20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6100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İBB Teknoloji Atolyeleri">
            <a:extLst>
              <a:ext uri="{FF2B5EF4-FFF2-40B4-BE49-F238E27FC236}">
                <a16:creationId xmlns:a16="http://schemas.microsoft.com/office/drawing/2014/main" id="{7A773AEE-7F13-AC45-81A2-43F2427FF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2" y="825397"/>
            <a:ext cx="381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F84550F-E9AB-2349-8FF6-A19028EB6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454" y="3028707"/>
            <a:ext cx="3067206" cy="158361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F1DEB5D-0151-3549-83F6-C6D23D151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20911"/>
            <a:ext cx="6129454" cy="159140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3B53C2C-9495-2841-BB4E-DD0D6B409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213" y="643208"/>
            <a:ext cx="4894787" cy="179667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D3BB5CB-36FC-F047-BF68-C72B0E845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64" y="2159975"/>
            <a:ext cx="3404663" cy="7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19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EB90FC5F-C8FE-BE4D-BFC0-6850DE8F1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27" y="98846"/>
            <a:ext cx="7048500" cy="7493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7510C55-17BF-5049-B01A-6C16A747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49" y="514350"/>
            <a:ext cx="7175500" cy="41148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4EDC2C32-35EE-034A-8231-BBFA834B02A5}"/>
              </a:ext>
            </a:extLst>
          </p:cNvPr>
          <p:cNvSpPr txBox="1"/>
          <p:nvPr/>
        </p:nvSpPr>
        <p:spPr>
          <a:xfrm rot="16200000">
            <a:off x="-944313" y="2678027"/>
            <a:ext cx="2885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dirty="0">
                <a:solidFill>
                  <a:schemeClr val="bg1"/>
                </a:solidFill>
                <a:highlight>
                  <a:srgbClr val="808080"/>
                </a:highlight>
              </a:rPr>
              <a:t>2025-2029</a:t>
            </a:r>
          </a:p>
        </p:txBody>
      </p:sp>
    </p:spTree>
    <p:extLst>
      <p:ext uri="{BB962C8B-B14F-4D97-AF65-F5344CB8AC3E}">
        <p14:creationId xmlns:p14="http://schemas.microsoft.com/office/powerpoint/2010/main" val="364097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50930F51-B9C8-384A-9854-A20E1C47A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27" y="98846"/>
            <a:ext cx="7048500" cy="7493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03699CA-3CD6-6940-A406-D9DEFBA89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717550"/>
            <a:ext cx="7035800" cy="37084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25A38FCB-5E42-4244-B510-B8158AFE7B53}"/>
              </a:ext>
            </a:extLst>
          </p:cNvPr>
          <p:cNvSpPr txBox="1"/>
          <p:nvPr/>
        </p:nvSpPr>
        <p:spPr>
          <a:xfrm rot="16200000">
            <a:off x="-944313" y="2678027"/>
            <a:ext cx="2885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dirty="0">
                <a:solidFill>
                  <a:schemeClr val="bg1"/>
                </a:solidFill>
                <a:highlight>
                  <a:srgbClr val="808080"/>
                </a:highlight>
              </a:rPr>
              <a:t>2025-2029</a:t>
            </a:r>
          </a:p>
        </p:txBody>
      </p:sp>
    </p:spTree>
    <p:extLst>
      <p:ext uri="{BB962C8B-B14F-4D97-AF65-F5344CB8AC3E}">
        <p14:creationId xmlns:p14="http://schemas.microsoft.com/office/powerpoint/2010/main" val="250951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79F3DCA-D98B-E247-A1CC-A6307334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27" y="98846"/>
            <a:ext cx="7048500" cy="7493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1734DE7-B4C8-2C47-9CC1-EC7DE68C0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99" y="654050"/>
            <a:ext cx="7086600" cy="3835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0E71FB5-701C-8B41-BB9D-FA211484EBED}"/>
              </a:ext>
            </a:extLst>
          </p:cNvPr>
          <p:cNvSpPr txBox="1"/>
          <p:nvPr/>
        </p:nvSpPr>
        <p:spPr>
          <a:xfrm rot="16200000">
            <a:off x="-944313" y="2678027"/>
            <a:ext cx="2885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dirty="0">
                <a:solidFill>
                  <a:schemeClr val="bg1"/>
                </a:solidFill>
                <a:highlight>
                  <a:srgbClr val="808080"/>
                </a:highlight>
              </a:rPr>
              <a:t>2025-2029</a:t>
            </a:r>
          </a:p>
        </p:txBody>
      </p:sp>
    </p:spTree>
    <p:extLst>
      <p:ext uri="{BB962C8B-B14F-4D97-AF65-F5344CB8AC3E}">
        <p14:creationId xmlns:p14="http://schemas.microsoft.com/office/powerpoint/2010/main" val="1537704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E80DFB5-41C0-2243-BF61-EA71CD35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27" y="98846"/>
            <a:ext cx="7048500" cy="7493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50ABD94-63B7-544B-B208-8D88B068F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949" y="929114"/>
            <a:ext cx="3848100" cy="35306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0829828-9843-3D42-A226-00E7AB2E1626}"/>
              </a:ext>
            </a:extLst>
          </p:cNvPr>
          <p:cNvSpPr txBox="1"/>
          <p:nvPr/>
        </p:nvSpPr>
        <p:spPr>
          <a:xfrm rot="16200000">
            <a:off x="-944313" y="2678027"/>
            <a:ext cx="2885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dirty="0">
                <a:solidFill>
                  <a:schemeClr val="bg1"/>
                </a:solidFill>
                <a:highlight>
                  <a:srgbClr val="808080"/>
                </a:highlight>
              </a:rPr>
              <a:t>2025-2029</a:t>
            </a:r>
          </a:p>
        </p:txBody>
      </p:sp>
    </p:spTree>
    <p:extLst>
      <p:ext uri="{BB962C8B-B14F-4D97-AF65-F5344CB8AC3E}">
        <p14:creationId xmlns:p14="http://schemas.microsoft.com/office/powerpoint/2010/main" val="1348767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8"/>
            <a:ext cx="9144003" cy="514324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0"/>
          <p:cNvSpPr txBox="1"/>
          <p:nvPr/>
        </p:nvSpPr>
        <p:spPr>
          <a:xfrm>
            <a:off x="1878150" y="2133150"/>
            <a:ext cx="5387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tr-TR" sz="3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TEŞEKKÜRLER</a:t>
            </a:r>
            <a:endParaRPr sz="3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e52bcf00ed_0_517"/>
          <p:cNvSpPr/>
          <p:nvPr/>
        </p:nvSpPr>
        <p:spPr>
          <a:xfrm>
            <a:off x="1687650" y="0"/>
            <a:ext cx="57687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3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Hizmet Etki Analizleri</a:t>
            </a:r>
            <a:endParaRPr sz="3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9417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a86d077ea9_0_0"/>
          <p:cNvPicPr preferRelativeResize="0"/>
          <p:nvPr/>
        </p:nvPicPr>
        <p:blipFill rotWithShape="1">
          <a:blip r:embed="rId3">
            <a:alphaModFix/>
          </a:blip>
          <a:srcRect l="32015" r="29035"/>
          <a:stretch/>
        </p:blipFill>
        <p:spPr>
          <a:xfrm>
            <a:off x="-4064" y="0"/>
            <a:ext cx="30243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a86d077ea9_0_0"/>
          <p:cNvSpPr/>
          <p:nvPr/>
        </p:nvSpPr>
        <p:spPr>
          <a:xfrm>
            <a:off x="-18150" y="0"/>
            <a:ext cx="9180300" cy="5143500"/>
          </a:xfrm>
          <a:prstGeom prst="rect">
            <a:avLst/>
          </a:prstGeom>
          <a:solidFill>
            <a:schemeClr val="dk1">
              <a:alpha val="4313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a86d077ea9_0_0"/>
          <p:cNvSpPr/>
          <p:nvPr/>
        </p:nvSpPr>
        <p:spPr>
          <a:xfrm>
            <a:off x="189600" y="3345425"/>
            <a:ext cx="2036700" cy="1498500"/>
          </a:xfrm>
          <a:prstGeom prst="rect">
            <a:avLst/>
          </a:prstGeom>
          <a:solidFill>
            <a:srgbClr val="2CB3B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2a86d077ea9_0_0"/>
          <p:cNvPicPr preferRelativeResize="0"/>
          <p:nvPr/>
        </p:nvPicPr>
        <p:blipFill rotWithShape="1">
          <a:blip r:embed="rId4">
            <a:alphaModFix/>
          </a:blip>
          <a:srcRect l="25575" r="39760"/>
          <a:stretch/>
        </p:blipFill>
        <p:spPr>
          <a:xfrm>
            <a:off x="2913618" y="3064"/>
            <a:ext cx="31696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a86d077ea9_0_0"/>
          <p:cNvPicPr preferRelativeResize="0"/>
          <p:nvPr/>
        </p:nvPicPr>
        <p:blipFill rotWithShape="1">
          <a:blip r:embed="rId5">
            <a:alphaModFix/>
          </a:blip>
          <a:srcRect l="52340" r="7045"/>
          <a:stretch/>
        </p:blipFill>
        <p:spPr>
          <a:xfrm>
            <a:off x="6012160" y="0"/>
            <a:ext cx="31318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a86d077ea9_0_0"/>
          <p:cNvSpPr/>
          <p:nvPr/>
        </p:nvSpPr>
        <p:spPr>
          <a:xfrm>
            <a:off x="3686280" y="267494"/>
            <a:ext cx="18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a86d077ea9_0_0"/>
          <p:cNvSpPr/>
          <p:nvPr/>
        </p:nvSpPr>
        <p:spPr>
          <a:xfrm>
            <a:off x="6475" y="3244350"/>
            <a:ext cx="2264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tr-TR" sz="6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200</a:t>
            </a:r>
            <a:r>
              <a:rPr lang="tr-TR" sz="4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2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g2a86d077ea9_0_0"/>
          <p:cNvSpPr/>
          <p:nvPr/>
        </p:nvSpPr>
        <p:spPr>
          <a:xfrm>
            <a:off x="269375" y="4148075"/>
            <a:ext cx="13941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TEMATİK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RAPOR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g2a86d077ea9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096282">
            <a:off x="252972" y="701714"/>
            <a:ext cx="439802" cy="42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a86d077ea9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99743" y="2064435"/>
            <a:ext cx="502895" cy="48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a86d077ea9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37268" y="1420934"/>
            <a:ext cx="449348" cy="43204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a86d077ea9_0_0"/>
          <p:cNvSpPr/>
          <p:nvPr/>
        </p:nvSpPr>
        <p:spPr>
          <a:xfrm>
            <a:off x="3365425" y="3345425"/>
            <a:ext cx="2036700" cy="149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a86d077ea9_0_0"/>
          <p:cNvSpPr/>
          <p:nvPr/>
        </p:nvSpPr>
        <p:spPr>
          <a:xfrm>
            <a:off x="3289080" y="3244350"/>
            <a:ext cx="2264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tr-TR" sz="6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200</a:t>
            </a:r>
            <a:r>
              <a:rPr lang="tr-TR" sz="4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2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g2a86d077ea9_0_0"/>
          <p:cNvSpPr/>
          <p:nvPr/>
        </p:nvSpPr>
        <p:spPr>
          <a:xfrm>
            <a:off x="3445200" y="4148075"/>
            <a:ext cx="16161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tr-T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İSTATİSTİK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tr-T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BÜLTENİ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g2a86d077ea9_0_0"/>
          <p:cNvSpPr/>
          <p:nvPr/>
        </p:nvSpPr>
        <p:spPr>
          <a:xfrm>
            <a:off x="6479425" y="3345425"/>
            <a:ext cx="2036700" cy="1498500"/>
          </a:xfrm>
          <a:prstGeom prst="rect">
            <a:avLst/>
          </a:prstGeom>
          <a:solidFill>
            <a:srgbClr val="EE247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a86d077ea9_0_0"/>
          <p:cNvSpPr/>
          <p:nvPr/>
        </p:nvSpPr>
        <p:spPr>
          <a:xfrm>
            <a:off x="6403080" y="3244350"/>
            <a:ext cx="2264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tr-TR" sz="6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500</a:t>
            </a:r>
            <a:r>
              <a:rPr lang="tr-TR" sz="4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2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g2a86d077ea9_0_0"/>
          <p:cNvSpPr/>
          <p:nvPr/>
        </p:nvSpPr>
        <p:spPr>
          <a:xfrm>
            <a:off x="6559200" y="4148075"/>
            <a:ext cx="1616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ETKİNLİK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e52bcf00ed_0_517"/>
          <p:cNvSpPr/>
          <p:nvPr/>
        </p:nvSpPr>
        <p:spPr>
          <a:xfrm>
            <a:off x="1687650" y="0"/>
            <a:ext cx="57687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3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Hizmet Etki Analizleri</a:t>
            </a:r>
            <a:endParaRPr sz="3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B3DA843-9C6D-2449-899F-F6DB3D87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3" y="1056558"/>
            <a:ext cx="5334729" cy="373134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DC5DC31-E1C3-6B4D-B05D-8C3534B1D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03" y="4787900"/>
            <a:ext cx="17272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96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e52bcf00ed_0_517"/>
          <p:cNvSpPr/>
          <p:nvPr/>
        </p:nvSpPr>
        <p:spPr>
          <a:xfrm>
            <a:off x="1687650" y="0"/>
            <a:ext cx="57687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3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Hizmet Etki Analizleri</a:t>
            </a:r>
            <a:endParaRPr sz="3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4F60FBC-C7A0-214C-886B-E68F29AB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29" y="0"/>
            <a:ext cx="74999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0DA826B-E12A-6D4A-B3C1-7EECBDCD5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52498"/>
            <a:ext cx="8229600" cy="3394500"/>
          </a:xfrm>
        </p:spPr>
        <p:txBody>
          <a:bodyPr/>
          <a:lstStyle/>
          <a:p>
            <a:pPr marL="114300" indent="0">
              <a:buNone/>
            </a:pPr>
            <a:r>
              <a:rPr lang="tr-TR" b="0" i="0" u="none" strike="noStrike" dirty="0">
                <a:solidFill>
                  <a:srgbClr val="212529"/>
                </a:solidFill>
                <a:effectLst/>
                <a:latin typeface="GothamNarrow-Book"/>
              </a:rPr>
              <a:t>Küresel yazılım ve bilişim sektör büyüklüğü 5 trilyon dolar, Türkiye'de ise sektör büyüklüğü 25 milyar dolar civarında</a:t>
            </a:r>
          </a:p>
          <a:p>
            <a:pPr marL="114300" indent="0">
              <a:buNone/>
            </a:pPr>
            <a:endParaRPr lang="tr-TR" dirty="0">
              <a:solidFill>
                <a:srgbClr val="212529"/>
              </a:solidFill>
              <a:latin typeface="GothamNarrow-Book"/>
            </a:endParaRPr>
          </a:p>
          <a:p>
            <a:pPr marL="114300" indent="0">
              <a:buNone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4307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0DA826B-E12A-6D4A-B3C1-7EECBDCD5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842" y="3064084"/>
            <a:ext cx="8229600" cy="3394500"/>
          </a:xfrm>
        </p:spPr>
        <p:txBody>
          <a:bodyPr/>
          <a:lstStyle/>
          <a:p>
            <a:pPr marL="114300" indent="0" algn="ctr">
              <a:buNone/>
            </a:pPr>
            <a:r>
              <a:rPr lang="tr-TR" sz="1800" b="1" dirty="0" err="1">
                <a:solidFill>
                  <a:srgbClr val="110059"/>
                </a:solidFill>
                <a:effectLst/>
                <a:latin typeface="ProximaNova"/>
              </a:rPr>
              <a:t>Yönetim</a:t>
            </a:r>
            <a:r>
              <a:rPr lang="tr-TR" sz="1800" b="1" dirty="0">
                <a:solidFill>
                  <a:srgbClr val="110059"/>
                </a:solidFill>
                <a:effectLst/>
                <a:latin typeface="ProximaNova"/>
              </a:rPr>
              <a:t> kurulunda en az 3 kadın bulunan </a:t>
            </a:r>
            <a:r>
              <a:rPr lang="tr-TR" sz="1800" b="1" dirty="0" err="1">
                <a:solidFill>
                  <a:srgbClr val="110059"/>
                </a:solidFill>
                <a:effectLst/>
                <a:latin typeface="ProximaNova"/>
              </a:rPr>
              <a:t>şirketlerin</a:t>
            </a:r>
            <a:r>
              <a:rPr lang="tr-TR" sz="1800" b="1" dirty="0">
                <a:solidFill>
                  <a:srgbClr val="110059"/>
                </a:solidFill>
                <a:effectLst/>
                <a:latin typeface="ProximaNova"/>
              </a:rPr>
              <a:t> yatırım getirileri %60 daha fazla </a:t>
            </a:r>
            <a:endParaRPr lang="tr-TR" dirty="0">
              <a:solidFill>
                <a:srgbClr val="212529"/>
              </a:solidFill>
              <a:latin typeface="GothamNarrow-Book"/>
            </a:endParaRPr>
          </a:p>
          <a:p>
            <a:pPr marL="114300" indent="0">
              <a:buNone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0838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F2353C19-B60F-1A40-8159-EC9068793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137" y="251642"/>
            <a:ext cx="4843114" cy="43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04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9464A26-8A3A-5C4C-AF21-B97223A87056}"/>
              </a:ext>
            </a:extLst>
          </p:cNvPr>
          <p:cNvSpPr txBox="1"/>
          <p:nvPr/>
        </p:nvSpPr>
        <p:spPr>
          <a:xfrm>
            <a:off x="2260910" y="2098878"/>
            <a:ext cx="45887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Yatırımcılar ve </a:t>
            </a:r>
            <a:r>
              <a:rPr lang="tr-TR" sz="1400" dirty="0" err="1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tüketiciler</a:t>
            </a:r>
            <a:r>
              <a:rPr lang="tr-TR" sz="1400" dirty="0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tr-TR" sz="1400" b="1" dirty="0" err="1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sürdürülebilir</a:t>
            </a:r>
            <a:r>
              <a:rPr lang="tr-TR" sz="1400" b="1" dirty="0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tr-TR" sz="1400" b="1" dirty="0" err="1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ürünler</a:t>
            </a:r>
            <a:r>
              <a:rPr lang="tr-TR" sz="1400" b="1" dirty="0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 ve uygulamalar sunan </a:t>
            </a:r>
            <a:r>
              <a:rPr lang="tr-TR" sz="1400" b="1" dirty="0" err="1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şirketlere</a:t>
            </a:r>
            <a:r>
              <a:rPr lang="tr-TR" sz="1400" b="1" dirty="0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tr-TR" sz="1400" b="1" dirty="0" err="1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yönelik</a:t>
            </a:r>
            <a:r>
              <a:rPr lang="tr-TR" sz="1400" b="1" dirty="0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 taleplerini artırmakta</a:t>
            </a:r>
            <a:r>
              <a:rPr lang="tr-TR" sz="1400" dirty="0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, bu da </a:t>
            </a:r>
            <a:r>
              <a:rPr lang="tr-TR" sz="1400" dirty="0" err="1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şirketlerin</a:t>
            </a:r>
            <a:r>
              <a:rPr lang="tr-TR" sz="1400" dirty="0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tr-TR" sz="1400" b="1" dirty="0" err="1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sürdürülebilirlik</a:t>
            </a:r>
            <a:r>
              <a:rPr lang="tr-TR" sz="1400" b="1" dirty="0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 konusundaki </a:t>
            </a:r>
            <a:r>
              <a:rPr lang="tr-TR" sz="1400" b="1" dirty="0" err="1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taahhütlerini</a:t>
            </a:r>
            <a:r>
              <a:rPr lang="tr-TR" sz="1400" b="1" dirty="0">
                <a:solidFill>
                  <a:srgbClr val="0C0C0C"/>
                </a:solidFill>
                <a:effectLst/>
                <a:latin typeface="Calibri" panose="020F0502020204030204" pitchFamily="34" charset="0"/>
              </a:rPr>
              <a:t> artırmasına neden olmaktadır. </a:t>
            </a:r>
            <a:endParaRPr lang="tr-T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778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g2e52bcf00ed_0_576" descr="C:\Users\msi\Desktop\sunum png\IPA_TANITIM_MATERYALLERI_FINAL-12.png"/>
          <p:cNvPicPr preferRelativeResize="0"/>
          <p:nvPr/>
        </p:nvPicPr>
        <p:blipFill rotWithShape="1">
          <a:blip r:embed="rId3">
            <a:alphaModFix/>
          </a:blip>
          <a:srcRect l="2244" t="82270" r="1841" b="12662"/>
          <a:stretch/>
        </p:blipFill>
        <p:spPr>
          <a:xfrm>
            <a:off x="74802" y="4761334"/>
            <a:ext cx="8994395" cy="28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B2E98EA-5D08-164C-8491-60DC8F1ED169}"/>
              </a:ext>
            </a:extLst>
          </p:cNvPr>
          <p:cNvSpPr txBox="1"/>
          <p:nvPr/>
        </p:nvSpPr>
        <p:spPr>
          <a:xfrm>
            <a:off x="2277636" y="1574770"/>
            <a:ext cx="45887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"İki Bakkal var, ikisi de doğru tartıyor. İlki insanları kandırmaması gerektiği için, ikincisi ise müşteri kaybetmemek için. </a:t>
            </a:r>
            <a:r>
              <a:rPr lang="tr-TR" b="0" i="0" u="none" strike="noStrike" dirty="0" err="1">
                <a:solidFill>
                  <a:srgbClr val="242424"/>
                </a:solidFill>
                <a:effectLst/>
                <a:latin typeface="source-serif-pro"/>
              </a:rPr>
              <a:t>Aslolan</a:t>
            </a:r>
            <a:r>
              <a:rPr lang="tr-TR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 ilkidir, saygı, dürüstlük anlatırken ikincisi sadece müsamere, sahte bir davranış.»</a:t>
            </a:r>
          </a:p>
          <a:p>
            <a:r>
              <a:rPr lang="tr-TR" b="0" i="0" u="none" strike="noStrike" dirty="0">
                <a:solidFill>
                  <a:srgbClr val="681DA8"/>
                </a:solidFill>
                <a:effectLst/>
                <a:latin typeface="Arial" panose="020B0604020202020204" pitchFamily="34" charset="0"/>
              </a:rPr>
              <a:t>Prof. Dr. İonna Kuçuradi</a:t>
            </a:r>
            <a:endParaRPr lang="tr-TR" b="0" i="0" u="none" strike="noStrike" dirty="0">
              <a:solidFill>
                <a:srgbClr val="681DA8"/>
              </a:solidFill>
              <a:effectLst/>
              <a:latin typeface="Arial" panose="020B0604020202020204" pitchFamily="34" charset="0"/>
              <a:hlinkClick r:id="rId4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3634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e3c1c4bed_0_243"/>
          <p:cNvSpPr/>
          <p:nvPr/>
        </p:nvSpPr>
        <p:spPr>
          <a:xfrm>
            <a:off x="-18150" y="263475"/>
            <a:ext cx="4240800" cy="562800"/>
          </a:xfrm>
          <a:prstGeom prst="rect">
            <a:avLst/>
          </a:prstGeom>
          <a:solidFill>
            <a:srgbClr val="EE24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ae3c1c4bed_0_243"/>
          <p:cNvSpPr/>
          <p:nvPr/>
        </p:nvSpPr>
        <p:spPr>
          <a:xfrm>
            <a:off x="212250" y="314025"/>
            <a:ext cx="378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tr-TR" sz="2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Vizyon 2050 Çalışmaları</a:t>
            </a:r>
            <a:endParaRPr sz="2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04" name="Google Shape;204;g2ae3c1c4bed_0_243" descr="C:\Users\msi\Desktop\logo-t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4889" y="390226"/>
            <a:ext cx="629897" cy="3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ae3c1c4bed_0_2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1325" y="2029626"/>
            <a:ext cx="1490050" cy="1826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206" name="Google Shape;206;g2ae3c1c4bed_0_243"/>
          <p:cNvSpPr/>
          <p:nvPr/>
        </p:nvSpPr>
        <p:spPr>
          <a:xfrm>
            <a:off x="1679964" y="3795250"/>
            <a:ext cx="1792800" cy="531000"/>
          </a:xfrm>
          <a:prstGeom prst="rect">
            <a:avLst/>
          </a:prstGeom>
          <a:solidFill>
            <a:srgbClr val="EE24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ae3c1c4bed_0_243"/>
          <p:cNvSpPr/>
          <p:nvPr/>
        </p:nvSpPr>
        <p:spPr>
          <a:xfrm>
            <a:off x="1699768" y="3842954"/>
            <a:ext cx="1753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Vizyon 2050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Strateji Belgesi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08" name="Google Shape;208;g2ae3c1c4bed_0_243"/>
          <p:cNvPicPr preferRelativeResize="0"/>
          <p:nvPr/>
        </p:nvPicPr>
        <p:blipFill rotWithShape="1">
          <a:blip r:embed="rId5">
            <a:alphaModFix/>
          </a:blip>
          <a:srcRect l="15016" t="8038" r="11084" b="9090"/>
          <a:stretch/>
        </p:blipFill>
        <p:spPr>
          <a:xfrm>
            <a:off x="3854900" y="2029625"/>
            <a:ext cx="1526176" cy="201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ae3c1c4bed_0_243"/>
          <p:cNvSpPr/>
          <p:nvPr/>
        </p:nvSpPr>
        <p:spPr>
          <a:xfrm>
            <a:off x="3665707" y="3795250"/>
            <a:ext cx="1792800" cy="531000"/>
          </a:xfrm>
          <a:prstGeom prst="rect">
            <a:avLst/>
          </a:prstGeom>
          <a:solidFill>
            <a:srgbClr val="EE24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ae3c1c4bed_0_243"/>
          <p:cNvSpPr/>
          <p:nvPr/>
        </p:nvSpPr>
        <p:spPr>
          <a:xfrm>
            <a:off x="3817112" y="3842954"/>
            <a:ext cx="14901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İstanbul İklim Vizyonu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11" name="Google Shape;211;g2ae3c1c4bed_0_2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4564" y="2029625"/>
            <a:ext cx="1615798" cy="19700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12" name="Google Shape;212;g2ae3c1c4bed_0_243"/>
          <p:cNvSpPr/>
          <p:nvPr/>
        </p:nvSpPr>
        <p:spPr>
          <a:xfrm>
            <a:off x="7110860" y="4479859"/>
            <a:ext cx="17358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Adana Deprem 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Çalışma Raporu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3" name="Google Shape;213;g2ae3c1c4bed_0_243"/>
          <p:cNvSpPr/>
          <p:nvPr/>
        </p:nvSpPr>
        <p:spPr>
          <a:xfrm>
            <a:off x="5671232" y="3795250"/>
            <a:ext cx="1792800" cy="531000"/>
          </a:xfrm>
          <a:prstGeom prst="rect">
            <a:avLst/>
          </a:prstGeom>
          <a:solidFill>
            <a:srgbClr val="EE24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ae3c1c4bed_0_243"/>
          <p:cNvSpPr/>
          <p:nvPr/>
        </p:nvSpPr>
        <p:spPr>
          <a:xfrm>
            <a:off x="5699713" y="3795250"/>
            <a:ext cx="17358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Deprem 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Seferberlik Planı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2c20975928f_0_86"/>
          <p:cNvPicPr preferRelativeResize="0"/>
          <p:nvPr/>
        </p:nvPicPr>
        <p:blipFill rotWithShape="1">
          <a:blip r:embed="rId3">
            <a:alphaModFix/>
          </a:blip>
          <a:srcRect b="6208"/>
          <a:stretch/>
        </p:blipFill>
        <p:spPr>
          <a:xfrm>
            <a:off x="405750" y="747525"/>
            <a:ext cx="8332498" cy="43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c20975928f_0_86"/>
          <p:cNvSpPr/>
          <p:nvPr/>
        </p:nvSpPr>
        <p:spPr>
          <a:xfrm>
            <a:off x="-18150" y="415875"/>
            <a:ext cx="4240800" cy="562800"/>
          </a:xfrm>
          <a:prstGeom prst="rect">
            <a:avLst/>
          </a:prstGeom>
          <a:solidFill>
            <a:srgbClr val="FEAD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c20975928f_0_86"/>
          <p:cNvSpPr/>
          <p:nvPr/>
        </p:nvSpPr>
        <p:spPr>
          <a:xfrm>
            <a:off x="295150" y="489708"/>
            <a:ext cx="492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Kent Gündemi Raporları</a:t>
            </a:r>
            <a:endParaRPr sz="2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23" name="Google Shape;223;g2c20975928f_0_86" descr="C:\Users\msi\Desktop\logo-t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4889" y="466426"/>
            <a:ext cx="629897" cy="3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c20975928f_0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55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c20975928f_0_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2825" y="1904975"/>
            <a:ext cx="1749500" cy="1749500"/>
          </a:xfrm>
          <a:prstGeom prst="rect">
            <a:avLst/>
          </a:prstGeom>
          <a:noFill/>
          <a:ln>
            <a:noFill/>
          </a:ln>
          <a:effectLst>
            <a:outerShdw blurRad="57150" dist="19050" dir="66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231" name="Google Shape;231;g2c20975928f_0_54"/>
          <p:cNvSpPr/>
          <p:nvPr/>
        </p:nvSpPr>
        <p:spPr>
          <a:xfrm>
            <a:off x="-18150" y="415875"/>
            <a:ext cx="4240800" cy="562800"/>
          </a:xfrm>
          <a:prstGeom prst="rect">
            <a:avLst/>
          </a:prstGeom>
          <a:solidFill>
            <a:srgbClr val="0053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c20975928f_0_54"/>
          <p:cNvSpPr/>
          <p:nvPr/>
        </p:nvSpPr>
        <p:spPr>
          <a:xfrm>
            <a:off x="295150" y="489708"/>
            <a:ext cx="492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İstatistik Çalışmaları</a:t>
            </a:r>
            <a:endParaRPr sz="2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33" name="Google Shape;233;g2c20975928f_0_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8476" y="1899301"/>
            <a:ext cx="1749497" cy="1760852"/>
          </a:xfrm>
          <a:prstGeom prst="rect">
            <a:avLst/>
          </a:prstGeom>
          <a:noFill/>
          <a:ln>
            <a:noFill/>
          </a:ln>
          <a:effectLst>
            <a:outerShdw blurRad="57150" dist="19050" dir="66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234" name="Google Shape;234;g2c20975928f_0_54"/>
          <p:cNvSpPr/>
          <p:nvPr/>
        </p:nvSpPr>
        <p:spPr>
          <a:xfrm>
            <a:off x="1251775" y="3654450"/>
            <a:ext cx="2082900" cy="562800"/>
          </a:xfrm>
          <a:prstGeom prst="rect">
            <a:avLst/>
          </a:prstGeom>
          <a:solidFill>
            <a:srgbClr val="0053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c20975928f_0_54"/>
          <p:cNvSpPr/>
          <p:nvPr/>
        </p:nvSpPr>
        <p:spPr>
          <a:xfrm>
            <a:off x="1361275" y="3705000"/>
            <a:ext cx="18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İstanbul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Barometresi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36" name="Google Shape;236;g2c20975928f_0_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7175" y="1899302"/>
            <a:ext cx="1749494" cy="1749476"/>
          </a:xfrm>
          <a:prstGeom prst="rect">
            <a:avLst/>
          </a:prstGeom>
          <a:noFill/>
          <a:ln>
            <a:noFill/>
          </a:ln>
          <a:effectLst>
            <a:outerShdw blurRad="57150" dist="19050" dir="66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237" name="Google Shape;237;g2c20975928f_0_54"/>
          <p:cNvSpPr/>
          <p:nvPr/>
        </p:nvSpPr>
        <p:spPr>
          <a:xfrm>
            <a:off x="5800475" y="3648775"/>
            <a:ext cx="2082900" cy="562800"/>
          </a:xfrm>
          <a:prstGeom prst="rect">
            <a:avLst/>
          </a:prstGeom>
          <a:solidFill>
            <a:srgbClr val="0053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c20975928f_0_54"/>
          <p:cNvSpPr/>
          <p:nvPr/>
        </p:nvSpPr>
        <p:spPr>
          <a:xfrm>
            <a:off x="5909975" y="3699325"/>
            <a:ext cx="18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Yaşam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Maliyeti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39" name="Google Shape;239;g2c20975928f_0_54" descr="C:\Users\msi\Desktop\logo-tr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14889" y="466426"/>
            <a:ext cx="629897" cy="3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c20975928f_0_54"/>
          <p:cNvSpPr/>
          <p:nvPr/>
        </p:nvSpPr>
        <p:spPr>
          <a:xfrm>
            <a:off x="3526125" y="3648763"/>
            <a:ext cx="2082900" cy="562800"/>
          </a:xfrm>
          <a:prstGeom prst="rect">
            <a:avLst/>
          </a:prstGeom>
          <a:solidFill>
            <a:srgbClr val="0053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2c20975928f_0_54"/>
          <p:cNvSpPr/>
          <p:nvPr/>
        </p:nvSpPr>
        <p:spPr>
          <a:xfrm>
            <a:off x="3635625" y="3699313"/>
            <a:ext cx="18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Veriye Dayalı Araştırmalar</a:t>
            </a:r>
            <a:endParaRPr sz="1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c20975928f_0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55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c20975928f_0_54" descr="C:\Users\msi\Desktop\logo-t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4889" y="466426"/>
            <a:ext cx="629897" cy="3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A8C05A1-960D-9946-BB0B-11DC8A6FE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994"/>
            <a:ext cx="9144000" cy="45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1f1c043584f_0_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55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f1c043584f_0_166"/>
          <p:cNvSpPr/>
          <p:nvPr/>
        </p:nvSpPr>
        <p:spPr>
          <a:xfrm>
            <a:off x="-18150" y="415875"/>
            <a:ext cx="4240800" cy="5628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f1c043584f_0_166"/>
          <p:cNvSpPr/>
          <p:nvPr/>
        </p:nvSpPr>
        <p:spPr>
          <a:xfrm>
            <a:off x="295150" y="489700"/>
            <a:ext cx="210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Programlar</a:t>
            </a:r>
            <a:endParaRPr sz="2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50" name="Google Shape;250;g1f1c043584f_0_166" descr="C:\Users\msi\Desktop\logo-t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4889" y="466426"/>
            <a:ext cx="629897" cy="3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f1c043584f_0_166"/>
          <p:cNvSpPr/>
          <p:nvPr/>
        </p:nvSpPr>
        <p:spPr>
          <a:xfrm>
            <a:off x="1519225" y="1596442"/>
            <a:ext cx="57501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AD14"/>
              </a:buClr>
              <a:buSzPts val="2300"/>
              <a:buFont typeface="Poppins SemiBold"/>
              <a:buChar char="●"/>
            </a:pPr>
            <a:r>
              <a:rPr lang="tr-TR" sz="2300" b="0" i="0" u="none" strike="noStrike" cap="none">
                <a:solidFill>
                  <a:srgbClr val="FEAD1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İPA Ders</a:t>
            </a:r>
            <a:endParaRPr sz="2300" b="0" i="0" u="none" strike="noStrike" cap="none">
              <a:solidFill>
                <a:srgbClr val="FEAD1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382"/>
              </a:buClr>
              <a:buSzPts val="2300"/>
              <a:buFont typeface="Poppins SemiBold"/>
              <a:buChar char="●"/>
            </a:pPr>
            <a:r>
              <a:rPr lang="tr-TR" sz="2300" b="0" i="0" u="none" strike="noStrike" cap="none">
                <a:solidFill>
                  <a:srgbClr val="A3238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İPA Sergi</a:t>
            </a:r>
            <a:endParaRPr sz="2300" b="0" i="0" u="none" strike="noStrike" cap="none">
              <a:solidFill>
                <a:srgbClr val="A3238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A4"/>
              </a:buClr>
              <a:buSzPts val="2300"/>
              <a:buFont typeface="Poppins SemiBold"/>
              <a:buChar char="●"/>
            </a:pPr>
            <a:r>
              <a:rPr lang="tr-TR" sz="2300" b="0" i="0" u="none" strike="noStrike" cap="none">
                <a:solidFill>
                  <a:srgbClr val="0053A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İPA Dijital</a:t>
            </a:r>
            <a:endParaRPr sz="2300" b="0" i="0" u="none" strike="noStrike" cap="none">
              <a:solidFill>
                <a:srgbClr val="0053A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B3B1"/>
              </a:buClr>
              <a:buSzPts val="2300"/>
              <a:buFont typeface="Poppins SemiBold"/>
              <a:buChar char="●"/>
            </a:pPr>
            <a:r>
              <a:rPr lang="tr-TR" sz="2300" b="0" i="0" u="none" strike="noStrike" cap="none">
                <a:solidFill>
                  <a:srgbClr val="2CB3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İPA Podcast</a:t>
            </a:r>
            <a:endParaRPr sz="2300" b="0" i="0" u="none" strike="noStrike" cap="none">
              <a:solidFill>
                <a:srgbClr val="2CB3B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7733"/>
              </a:buClr>
              <a:buSzPts val="2300"/>
              <a:buFont typeface="Poppins SemiBold"/>
              <a:buChar char="●"/>
            </a:pPr>
            <a:r>
              <a:rPr lang="tr-TR" sz="2300" b="0" i="0" u="none" strike="noStrike" cap="none">
                <a:solidFill>
                  <a:srgbClr val="F3773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İPA Gençlik Platformu</a:t>
            </a:r>
            <a:endParaRPr sz="2300" b="0" i="0" u="none" strike="noStrike" cap="none">
              <a:solidFill>
                <a:srgbClr val="F3773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2470"/>
              </a:buClr>
              <a:buSzPts val="2300"/>
              <a:buFont typeface="Poppins SemiBold"/>
              <a:buChar char="●"/>
            </a:pPr>
            <a:r>
              <a:rPr lang="tr-TR" sz="2300" b="0" i="0" u="none" strike="noStrike" cap="none">
                <a:solidFill>
                  <a:srgbClr val="EE247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Misafir Araştırmacı Programı</a:t>
            </a:r>
            <a:endParaRPr sz="2300" b="0" i="0" u="none" strike="noStrike" cap="none">
              <a:solidFill>
                <a:srgbClr val="EE247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26b813c8e84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351" y="1375925"/>
            <a:ext cx="8587525" cy="24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6b813c8e84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55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6b813c8e84_0_7" descr="C:\Users\msi\Desktop\logo-t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4889" y="466426"/>
            <a:ext cx="629897" cy="3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6b813c8e84_0_7"/>
          <p:cNvSpPr/>
          <p:nvPr/>
        </p:nvSpPr>
        <p:spPr>
          <a:xfrm>
            <a:off x="2328975" y="0"/>
            <a:ext cx="4240800" cy="95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6b813c8e84_0_7"/>
          <p:cNvSpPr/>
          <p:nvPr/>
        </p:nvSpPr>
        <p:spPr>
          <a:xfrm>
            <a:off x="2953800" y="405150"/>
            <a:ext cx="323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3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İPA İstanbul Dergisi</a:t>
            </a:r>
            <a:endParaRPr sz="2300" b="0" i="0" u="none" strike="noStrike" cap="non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4424</TotalTime>
  <Words>1261</Words>
  <Application>Microsoft Macintosh PowerPoint</Application>
  <PresentationFormat>Ekran Gösterisi (16:9)</PresentationFormat>
  <Paragraphs>152</Paragraphs>
  <Slides>36</Slides>
  <Notes>36</Notes>
  <HiddenSlides>7</HiddenSlides>
  <MMClips>0</MMClips>
  <ScaleCrop>false</ScaleCrop>
  <HeadingPairs>
    <vt:vector size="6" baseType="variant">
      <vt:variant>
        <vt:lpstr>Kullanılan Yazı Tipleri</vt:lpstr>
      </vt:variant>
      <vt:variant>
        <vt:i4>14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36</vt:i4>
      </vt:variant>
    </vt:vector>
  </HeadingPairs>
  <TitlesOfParts>
    <vt:vector size="52" baseType="lpstr">
      <vt:lpstr>Gotham-Light</vt:lpstr>
      <vt:lpstr>Gotham-Book</vt:lpstr>
      <vt:lpstr>source-serif-pro</vt:lpstr>
      <vt:lpstr>Montserrat</vt:lpstr>
      <vt:lpstr>Calibri</vt:lpstr>
      <vt:lpstr>HelveticaNeue</vt:lpstr>
      <vt:lpstr>Helvetica Neue</vt:lpstr>
      <vt:lpstr>ProximaNova</vt:lpstr>
      <vt:lpstr>Arial</vt:lpstr>
      <vt:lpstr>GothamNarrow-Book</vt:lpstr>
      <vt:lpstr>system-ui</vt:lpstr>
      <vt:lpstr>Poppins SemiBold</vt:lpstr>
      <vt:lpstr>MarkPro</vt:lpstr>
      <vt:lpstr>Poppins</vt:lpstr>
      <vt:lpstr>Ofis Teması</vt:lpstr>
      <vt:lpstr>Ofis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msi</dc:creator>
  <cp:lastModifiedBy>Microsoft Office User</cp:lastModifiedBy>
  <cp:revision>2</cp:revision>
  <dcterms:created xsi:type="dcterms:W3CDTF">2021-06-25T06:15:18Z</dcterms:created>
  <dcterms:modified xsi:type="dcterms:W3CDTF">2024-07-12T13:14:10Z</dcterms:modified>
</cp:coreProperties>
</file>